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02" r:id="rId3"/>
    <p:sldId id="383" r:id="rId4"/>
    <p:sldId id="382" r:id="rId5"/>
    <p:sldId id="407" r:id="rId6"/>
    <p:sldId id="372" r:id="rId7"/>
    <p:sldId id="387" r:id="rId8"/>
    <p:sldId id="389" r:id="rId9"/>
    <p:sldId id="419" r:id="rId10"/>
    <p:sldId id="420" r:id="rId11"/>
    <p:sldId id="412" r:id="rId12"/>
    <p:sldId id="390" r:id="rId13"/>
    <p:sldId id="413" r:id="rId14"/>
    <p:sldId id="421" r:id="rId15"/>
    <p:sldId id="422" r:id="rId16"/>
    <p:sldId id="397" r:id="rId17"/>
    <p:sldId id="423" r:id="rId18"/>
    <p:sldId id="417" r:id="rId19"/>
    <p:sldId id="393" r:id="rId20"/>
    <p:sldId id="401" r:id="rId21"/>
    <p:sldId id="408" r:id="rId22"/>
    <p:sldId id="403" r:id="rId23"/>
    <p:sldId id="385" r:id="rId24"/>
    <p:sldId id="384" r:id="rId25"/>
    <p:sldId id="410" r:id="rId26"/>
    <p:sldId id="418" r:id="rId27"/>
    <p:sldId id="404" r:id="rId28"/>
    <p:sldId id="405" r:id="rId29"/>
    <p:sldId id="388" r:id="rId30"/>
    <p:sldId id="394" r:id="rId31"/>
    <p:sldId id="409" r:id="rId32"/>
    <p:sldId id="411" r:id="rId33"/>
    <p:sldId id="396" r:id="rId34"/>
    <p:sldId id="395" r:id="rId35"/>
    <p:sldId id="386" r:id="rId36"/>
    <p:sldId id="391" r:id="rId37"/>
    <p:sldId id="414" r:id="rId38"/>
    <p:sldId id="392" r:id="rId39"/>
    <p:sldId id="415" r:id="rId40"/>
    <p:sldId id="398" r:id="rId41"/>
    <p:sldId id="416" r:id="rId42"/>
    <p:sldId id="399" r:id="rId43"/>
    <p:sldId id="424" r:id="rId44"/>
    <p:sldId id="400" r:id="rId45"/>
    <p:sldId id="406" r:id="rId46"/>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AE66-AC33-8F96-F729-0ECAB448E2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A1FC4A-8A90-C0C4-81C8-8FC9EC96FC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F6F0A5-ABA9-14F8-B8EC-FFE505D2F43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76BD460-BA77-8963-14C3-C998CC575A8C}"/>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94690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8743E-AF9C-8770-762F-E820A4198A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33201F-9ECD-48AB-74E3-78DDBF78BB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75AAE6-A4B0-915E-9466-09675232BA8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265FB77-14E3-BF1A-067E-6F02D0A191F7}"/>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59125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72723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0804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696136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60758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dirty="0"/>
              <a:t> </a:t>
            </a:r>
            <a:r>
              <a:rPr kumimoji="1" lang="ja-ES" altLang="en-US" dirty="0"/>
              <a:t>一番離れた検出器の</a:t>
            </a:r>
            <a:r>
              <a:rPr kumimoji="1" lang="en-US" altLang="ja-ES" dirty="0"/>
              <a:t>EL</a:t>
            </a:r>
            <a:r>
              <a:rPr kumimoji="1" lang="ja-ES" altLang="en-US" dirty="0"/>
              <a:t>の差が</a:t>
            </a:r>
            <a:r>
              <a:rPr kumimoji="1" lang="en-US" altLang="ja-ES" dirty="0"/>
              <a:t>1.57 -&gt; 0.59</a:t>
            </a:r>
            <a:r>
              <a:rPr kumimoji="1" lang="ja-ES" altLang="en-US" dirty="0"/>
              <a:t>程度まで下がっており、ビーム幅程度になっているのでひとまず要求を満たすとする。</a:t>
            </a:r>
            <a:endParaRPr kumimoji="1" lang="en-US" altLang="ja-ES" dirty="0"/>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2541339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07C9-FDAA-6072-068F-D573B8D5A8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FD1A18-2032-459A-4F15-E6084D5F94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633A0A-B37C-CB8F-9D86-EFFFD4A4831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22AEA94-309A-6E9F-2D55-EF5BAEC83FC6}"/>
              </a:ext>
            </a:extLst>
          </p:cNvPr>
          <p:cNvSpPr>
            <a:spLocks noGrp="1"/>
          </p:cNvSpPr>
          <p:nvPr>
            <p:ph type="sldNum" sz="quarter" idx="5"/>
          </p:nvPr>
        </p:nvSpPr>
        <p:spPr/>
        <p:txBody>
          <a:bodyPr/>
          <a:lstStyle/>
          <a:p>
            <a:fld id="{3498438F-8954-6F4B-8CFE-5C58AB865F80}" type="slidenum">
              <a:rPr kumimoji="1" lang="ja-ES" altLang="en-US" smtClean="0"/>
              <a:t>43</a:t>
            </a:fld>
            <a:endParaRPr kumimoji="1" lang="ja-ES" altLang="en-US"/>
          </a:p>
        </p:txBody>
      </p:sp>
    </p:spTree>
    <p:extLst>
      <p:ext uri="{BB962C8B-B14F-4D97-AF65-F5344CB8AC3E}">
        <p14:creationId xmlns:p14="http://schemas.microsoft.com/office/powerpoint/2010/main" val="413633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44</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45</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290C-9864-9E6D-829C-291A1C0635EC}"/>
            </a:ext>
          </a:extLst>
        </p:cNvPr>
        <p:cNvGrpSpPr/>
        <p:nvPr/>
      </p:nvGrpSpPr>
      <p:grpSpPr>
        <a:xfrm>
          <a:off x="0" y="0"/>
          <a:ext cx="0" cy="0"/>
          <a:chOff x="0" y="0"/>
          <a:chExt cx="0" cy="0"/>
        </a:xfrm>
      </p:grpSpPr>
      <p:pic>
        <p:nvPicPr>
          <p:cNvPr id="7" name="図 6" descr="グラフ, 散布図&#10;&#10;自動的に生成された説明">
            <a:extLst>
              <a:ext uri="{FF2B5EF4-FFF2-40B4-BE49-F238E27FC236}">
                <a16:creationId xmlns:a16="http://schemas.microsoft.com/office/drawing/2014/main" id="{4B1950A8-E22C-CBD8-2073-5A430DAAC5B4}"/>
              </a:ext>
            </a:extLst>
          </p:cNvPr>
          <p:cNvPicPr>
            <a:picLocks noChangeAspect="1"/>
          </p:cNvPicPr>
          <p:nvPr/>
        </p:nvPicPr>
        <p:blipFill>
          <a:blip r:embed="rId3"/>
          <a:stretch>
            <a:fillRect/>
          </a:stretch>
        </p:blipFill>
        <p:spPr>
          <a:xfrm>
            <a:off x="3066522" y="2017384"/>
            <a:ext cx="5346164" cy="4201146"/>
          </a:xfrm>
          <a:prstGeom prst="rect">
            <a:avLst/>
          </a:prstGeom>
        </p:spPr>
      </p:pic>
      <p:sp>
        <p:nvSpPr>
          <p:cNvPr id="2" name="タイトル 1">
            <a:extLst>
              <a:ext uri="{FF2B5EF4-FFF2-40B4-BE49-F238E27FC236}">
                <a16:creationId xmlns:a16="http://schemas.microsoft.com/office/drawing/2014/main" id="{2F209F50-ACC5-67B8-CCE5-AA25A4CE445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D8C843A-E1D3-3344-C540-8F7EEF0E065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EE7A149-EC6C-9CCF-06EF-4961A0EA8C17}"/>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0230450A-46BA-FC1B-9D4E-3EEB89AFC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208AC2-9DAA-D2DB-BC21-CA62A30C78F7}"/>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1B9CEE59-0499-02FF-F2F4-5D655197106E}"/>
              </a:ext>
            </a:extLst>
          </p:cNvPr>
          <p:cNvGrpSpPr/>
          <p:nvPr/>
        </p:nvGrpSpPr>
        <p:grpSpPr>
          <a:xfrm>
            <a:off x="3688166" y="3574489"/>
            <a:ext cx="7408812" cy="830996"/>
            <a:chOff x="6631792" y="3873934"/>
            <a:chExt cx="7128496" cy="781220"/>
          </a:xfrm>
        </p:grpSpPr>
        <p:cxnSp>
          <p:nvCxnSpPr>
            <p:cNvPr id="15" name="直線コネクタ 14">
              <a:extLst>
                <a:ext uri="{FF2B5EF4-FFF2-40B4-BE49-F238E27FC236}">
                  <a16:creationId xmlns:a16="http://schemas.microsoft.com/office/drawing/2014/main" id="{D1CF8F62-D90F-7675-4770-CD287D5CE088}"/>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8498C358-F956-854D-60E6-13F6DB7AE1F8}"/>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64A4DD60-978F-3000-6D98-74CC32D33438}"/>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E6412227-55E2-269D-925A-AC8DCE91C6BE}"/>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FFCD1A07-8940-5EB9-8DBA-68CF6263DE21}"/>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274AF6E-6C1D-D37A-615E-208B38397E9E}"/>
              </a:ext>
            </a:extLst>
          </p:cNvPr>
          <p:cNvSpPr/>
          <p:nvPr/>
        </p:nvSpPr>
        <p:spPr>
          <a:xfrm>
            <a:off x="5038002" y="599122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9DEBF652-7DDE-91F5-3134-3F46BC072AC0}"/>
              </a:ext>
            </a:extLst>
          </p:cNvPr>
          <p:cNvSpPr/>
          <p:nvPr/>
        </p:nvSpPr>
        <p:spPr>
          <a:xfrm rot="16200000">
            <a:off x="2214463" y="3664730"/>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473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1966800"/>
            <a:ext cx="6963093" cy="2308324"/>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既存の機構では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ずつしか回転できない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今回必要な回転角は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新たにジグを作製することで微調整を可能に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実際に現地でインストールを実施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725428" y="382905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663529" y="4248300"/>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098062"/>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768900" cy="782818"/>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275124"/>
            <a:ext cx="4767762" cy="764156"/>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noFill/>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D1E-4FD0-88F2-E2B9-6F4684FDABDA}"/>
            </a:ext>
          </a:extLst>
        </p:cNvPr>
        <p:cNvGrpSpPr/>
        <p:nvPr/>
      </p:nvGrpSpPr>
      <p:grpSpPr>
        <a:xfrm>
          <a:off x="0" y="0"/>
          <a:ext cx="0" cy="0"/>
          <a:chOff x="0" y="0"/>
          <a:chExt cx="0" cy="0"/>
        </a:xfrm>
      </p:grpSpPr>
      <p:pic>
        <p:nvPicPr>
          <p:cNvPr id="26" name="図 25" descr="グラフ, 散布図&#10;&#10;自動的に生成された説明">
            <a:extLst>
              <a:ext uri="{FF2B5EF4-FFF2-40B4-BE49-F238E27FC236}">
                <a16:creationId xmlns:a16="http://schemas.microsoft.com/office/drawing/2014/main" id="{88BA4EF9-286E-08EE-3EE4-5764D9500088}"/>
              </a:ext>
            </a:extLst>
          </p:cNvPr>
          <p:cNvPicPr>
            <a:picLocks noChangeAspect="1"/>
          </p:cNvPicPr>
          <p:nvPr/>
        </p:nvPicPr>
        <p:blipFill>
          <a:blip r:embed="rId3"/>
          <a:stretch>
            <a:fillRect/>
          </a:stretch>
        </p:blipFill>
        <p:spPr>
          <a:xfrm>
            <a:off x="6737686" y="1413889"/>
            <a:ext cx="4957493" cy="3895719"/>
          </a:xfrm>
          <a:prstGeom prst="rect">
            <a:avLst/>
          </a:prstGeom>
        </p:spPr>
      </p:pic>
      <p:pic>
        <p:nvPicPr>
          <p:cNvPr id="20" name="図 19" descr="グラフ, 散布図&#10;&#10;自動的に生成された説明">
            <a:extLst>
              <a:ext uri="{FF2B5EF4-FFF2-40B4-BE49-F238E27FC236}">
                <a16:creationId xmlns:a16="http://schemas.microsoft.com/office/drawing/2014/main" id="{D48837DC-13F7-4040-444C-4F1564D67385}"/>
              </a:ext>
            </a:extLst>
          </p:cNvPr>
          <p:cNvPicPr>
            <a:picLocks noChangeAspect="1"/>
          </p:cNvPicPr>
          <p:nvPr/>
        </p:nvPicPr>
        <p:blipFill>
          <a:blip r:embed="rId4"/>
          <a:stretch>
            <a:fillRect/>
          </a:stretch>
        </p:blipFill>
        <p:spPr>
          <a:xfrm>
            <a:off x="415714" y="1413890"/>
            <a:ext cx="4957493" cy="3895718"/>
          </a:xfrm>
          <a:prstGeom prst="rect">
            <a:avLst/>
          </a:prstGeom>
        </p:spPr>
      </p:pic>
      <p:sp>
        <p:nvSpPr>
          <p:cNvPr id="2" name="タイトル 1">
            <a:extLst>
              <a:ext uri="{FF2B5EF4-FFF2-40B4-BE49-F238E27FC236}">
                <a16:creationId xmlns:a16="http://schemas.microsoft.com/office/drawing/2014/main" id="{9DFBCC59-F823-43FB-C8AD-8FD030B300C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33A7D0-57D0-E1EF-0845-52230232CDB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0D99AB1-C233-85D3-45AE-C3C037139C0A}"/>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BB183E41-035D-049D-2A75-57DCDA0C247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04F4313-6645-D3D4-CF79-EC78F0A1F5D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10" name="上矢印 9">
            <a:extLst>
              <a:ext uri="{FF2B5EF4-FFF2-40B4-BE49-F238E27FC236}">
                <a16:creationId xmlns:a16="http://schemas.microsoft.com/office/drawing/2014/main" id="{36070BBE-F98C-A743-E098-9D63507CC76F}"/>
              </a:ext>
            </a:extLst>
          </p:cNvPr>
          <p:cNvSpPr/>
          <p:nvPr/>
        </p:nvSpPr>
        <p:spPr>
          <a:xfrm rot="5400000">
            <a:off x="5787771" y="2745990"/>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AD53573A-1DCA-8138-28E3-B86CA2BD9E64}"/>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F0C6B5D9-B8F0-0D91-FDBE-6387E7C4F778}"/>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2AC7931D-DD54-8150-C60A-D4DA09F6A648}"/>
              </a:ext>
            </a:extLst>
          </p:cNvPr>
          <p:cNvSpPr/>
          <p:nvPr/>
        </p:nvSpPr>
        <p:spPr>
          <a:xfrm>
            <a:off x="8342813" y="511274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832FA94-6E2F-31D0-D920-09166BA0A739}"/>
              </a:ext>
            </a:extLst>
          </p:cNvPr>
          <p:cNvSpPr/>
          <p:nvPr/>
        </p:nvSpPr>
        <p:spPr>
          <a:xfrm>
            <a:off x="2071131" y="5112742"/>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75501440-E5A2-9C79-B517-FEDEA50E6EE9}"/>
              </a:ext>
            </a:extLst>
          </p:cNvPr>
          <p:cNvSpPr/>
          <p:nvPr/>
        </p:nvSpPr>
        <p:spPr>
          <a:xfrm rot="16200000">
            <a:off x="5842783" y="3186073"/>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3004821F-C439-CA11-23FE-552563E6A46B}"/>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858570F-2833-CA01-0905-0FAA95C4324D}"/>
              </a:ext>
            </a:extLst>
          </p:cNvPr>
          <p:cNvSpPr txBox="1"/>
          <p:nvPr/>
        </p:nvSpPr>
        <p:spPr>
          <a:xfrm>
            <a:off x="1196129" y="5508457"/>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1C553547-1B01-1DEE-92E7-441B453A0D34}"/>
              </a:ext>
            </a:extLst>
          </p:cNvPr>
          <p:cNvCxnSpPr>
            <a:cxnSpLocks/>
          </p:cNvCxnSpPr>
          <p:nvPr/>
        </p:nvCxnSpPr>
        <p:spPr>
          <a:xfrm>
            <a:off x="7326489" y="3179608"/>
            <a:ext cx="4209290" cy="74797"/>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18A0FD28-CA1D-AEE0-832D-AFCEEE939DFE}"/>
              </a:ext>
            </a:extLst>
          </p:cNvPr>
          <p:cNvCxnSpPr>
            <a:cxnSpLocks/>
          </p:cNvCxnSpPr>
          <p:nvPr/>
        </p:nvCxnSpPr>
        <p:spPr>
          <a:xfrm flipV="1">
            <a:off x="973364" y="3051010"/>
            <a:ext cx="4283900" cy="31762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1F4B252-EEDF-A2C5-3B83-7FA98D741AD2}"/>
              </a:ext>
            </a:extLst>
          </p:cNvPr>
          <p:cNvSpPr txBox="1"/>
          <p:nvPr/>
        </p:nvSpPr>
        <p:spPr>
          <a:xfrm>
            <a:off x="7627078" y="2251046"/>
            <a:ext cx="1100004" cy="584775"/>
          </a:xfrm>
          <a:prstGeom prst="rect">
            <a:avLst/>
          </a:prstGeom>
          <a:solidFill>
            <a:schemeClr val="bg1"/>
          </a:solidFill>
          <a:ln w="25400">
            <a:solidFill>
              <a:schemeClr val="accent1">
                <a:lumMod val="40000"/>
                <a:lumOff val="60000"/>
              </a:schemeClr>
            </a:solidFill>
          </a:ln>
        </p:spPr>
        <p:txBody>
          <a:bodyPr wrap="square" rtlCol="0">
            <a:spAutoFit/>
          </a:bodyPr>
          <a:lstStyle/>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5226C49A-D717-5F86-0321-5CFF880E4540}"/>
              </a:ext>
            </a:extLst>
          </p:cNvPr>
          <p:cNvSpPr txBox="1"/>
          <p:nvPr/>
        </p:nvSpPr>
        <p:spPr>
          <a:xfrm>
            <a:off x="5555168" y="3489209"/>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8711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検出器配置の改善で観測する大気の揺らぎが抑制されることを示唆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86593" y="1687417"/>
            <a:ext cx="1069114" cy="400110"/>
          </a:xfrm>
          <a:prstGeom prst="rect">
            <a:avLst/>
          </a:prstGeom>
          <a:no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86593" y="5650019"/>
            <a:ext cx="1302291" cy="400110"/>
          </a:xfrm>
          <a:prstGeom prst="rect">
            <a:avLst/>
          </a:prstGeom>
          <a:solidFill>
            <a:schemeClr val="bg1"/>
          </a:solid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相関なし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改善後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改善前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403504" y="1870121"/>
                <a:ext cx="11384992"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本格的な観測が始まり、それと並行して運用上の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つの課題に対する改善を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天球での検出器アライメントを改善し、観測する大気揺らぎの抑制を示唆する結果を得た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403504" y="1870121"/>
                <a:ext cx="11384992" cy="3785652"/>
              </a:xfrm>
              <a:prstGeom prst="rect">
                <a:avLst/>
              </a:prstGeom>
              <a:blipFill>
                <a:blip r:embed="rId3"/>
                <a:stretch>
                  <a:fillRect l="-668" t="-1338" r="-223" b="-2676"/>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28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247745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8000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5696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4280340F-0844-D5D4-C2C4-529CEBC0BE36}"/>
              </a:ext>
            </a:extLst>
          </p:cNvPr>
          <p:cNvSpPr txBox="1"/>
          <p:nvPr/>
        </p:nvSpPr>
        <p:spPr>
          <a:xfrm>
            <a:off x="5419663" y="3681254"/>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485142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65583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時系列データ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(Power Spectral Density)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を計算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655838"/>
              </a:xfrm>
              <a:prstGeom prst="rect">
                <a:avLst/>
              </a:prstGeom>
              <a:blipFill>
                <a:blip r:embed="rId3"/>
                <a:stretch>
                  <a:fillRect l="-472" t="-2290" b="-610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994387"/>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3255" y="5337411"/>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840" y="3062034"/>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840" y="3062034"/>
                <a:ext cx="5152858" cy="1996765"/>
              </a:xfrm>
              <a:prstGeom prst="rect">
                <a:avLst/>
              </a:prstGeom>
              <a:blipFill>
                <a:blip r:embed="rId5"/>
                <a:stretch>
                  <a:fillRect l="-983" t="-1258" r="-737" b="-2516"/>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357F7385-54AB-66E7-1B8D-130A2C753A08}"/>
              </a:ext>
            </a:extLst>
          </p:cNvPr>
          <p:cNvSpPr txBox="1"/>
          <p:nvPr/>
        </p:nvSpPr>
        <p:spPr>
          <a:xfrm>
            <a:off x="1285202" y="3078881"/>
            <a:ext cx="1552579" cy="338554"/>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畳み込み積分</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BDCE2A19-8A93-0969-2C42-080B18E400D1}"/>
              </a:ext>
            </a:extLst>
          </p:cNvPr>
          <p:cNvSpPr txBox="1"/>
          <p:nvPr/>
        </p:nvSpPr>
        <p:spPr>
          <a:xfrm>
            <a:off x="1008890" y="4921129"/>
            <a:ext cx="2035438" cy="338554"/>
          </a:xfrm>
          <a:prstGeom prst="rect">
            <a:avLst/>
          </a:prstGeom>
          <a:solidFill>
            <a:schemeClr val="bg1"/>
          </a:solidFill>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フーリエ変換</a:t>
            </a:r>
            <a:r>
              <a:rPr kumimoji="1" lang="en-US" altLang="ja-ES" sz="16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20845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364D3-D2C6-2E21-DB46-48E7125BCA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8EBE3B-DE99-2A9D-40C7-B11F1CDAA23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F4088EE-2FCD-5422-D091-A4363853ED7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E3C2934B-A88D-4988-09E2-B9094A1996BD}"/>
              </a:ext>
            </a:extLst>
          </p:cNvPr>
          <p:cNvSpPr>
            <a:spLocks noGrp="1"/>
          </p:cNvSpPr>
          <p:nvPr>
            <p:ph type="sldNum" sz="quarter" idx="12"/>
          </p:nvPr>
        </p:nvSpPr>
        <p:spPr/>
        <p:txBody>
          <a:bodyPr/>
          <a:lstStyle/>
          <a:p>
            <a:fld id="{A346F7B0-2C6C-2749-AD43-9AA6CBC0C428}" type="slidenum">
              <a:rPr kumimoji="1" lang="ja-JP" altLang="en-US" smtClean="0"/>
              <a:t>43</a:t>
            </a:fld>
            <a:endParaRPr kumimoji="1" lang="ja-JP" altLang="en-US"/>
          </a:p>
        </p:txBody>
      </p:sp>
      <p:sp>
        <p:nvSpPr>
          <p:cNvPr id="9" name="コンテンツ プレースホルダー 2">
            <a:extLst>
              <a:ext uri="{FF2B5EF4-FFF2-40B4-BE49-F238E27FC236}">
                <a16:creationId xmlns:a16="http://schemas.microsoft.com/office/drawing/2014/main" id="{F2A3578F-2D53-F967-3E40-451ADAF3900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26511779-D354-CC14-B7D0-C7A71660733A}"/>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3995691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44</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45</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10589</TotalTime>
  <Words>1628</Words>
  <Application>Microsoft Macintosh PowerPoint</Application>
  <PresentationFormat>ワイド画面</PresentationFormat>
  <Paragraphs>637</Paragraphs>
  <Slides>45</Slides>
  <Notes>40</Notes>
  <HiddenSlides>7</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OSインストールによる改善</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仰角データ取得システムの課題</vt:lpstr>
      <vt:lpstr>   PYNQを用いたOSインストール</vt:lpstr>
      <vt:lpstr>   動作確認と運用</vt:lpstr>
      <vt:lpstr>   OSシステムの実装</vt:lpstr>
      <vt:lpstr>   焦点面検出器</vt:lpstr>
      <vt:lpstr>   天球での理想的な検出器アライメント</vt:lpstr>
      <vt:lpstr>   光軸中心マップ</vt:lpstr>
      <vt:lpstr>   検出器配置のスキャン軸に対する傾き</vt:lpstr>
      <vt:lpstr>   ジグを用いた回転後の固定</vt:lpstr>
      <vt:lpstr>   天体を用いた較正結果の確認</vt:lpstr>
      <vt:lpstr>   天体を用いた較正結果の確認</vt:lpstr>
      <vt:lpstr>   検出器差分と相関</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309</cp:revision>
  <dcterms:created xsi:type="dcterms:W3CDTF">2025-01-26T06:27:01Z</dcterms:created>
  <dcterms:modified xsi:type="dcterms:W3CDTF">2025-02-02T14:56:41Z</dcterms:modified>
</cp:coreProperties>
</file>